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2" r:id="rId1"/>
  </p:sldMasterIdLst>
  <p:notesMasterIdLst>
    <p:notesMasterId r:id="rId23"/>
  </p:notesMasterIdLst>
  <p:handoutMasterIdLst>
    <p:handoutMasterId r:id="rId24"/>
  </p:handoutMasterIdLst>
  <p:sldIdLst>
    <p:sldId id="817" r:id="rId2"/>
    <p:sldId id="781" r:id="rId3"/>
    <p:sldId id="794" r:id="rId4"/>
    <p:sldId id="793" r:id="rId5"/>
    <p:sldId id="795" r:id="rId6"/>
    <p:sldId id="796" r:id="rId7"/>
    <p:sldId id="797" r:id="rId8"/>
    <p:sldId id="800" r:id="rId9"/>
    <p:sldId id="798" r:id="rId10"/>
    <p:sldId id="801" r:id="rId11"/>
    <p:sldId id="813" r:id="rId12"/>
    <p:sldId id="803" r:id="rId13"/>
    <p:sldId id="799" r:id="rId14"/>
    <p:sldId id="809" r:id="rId15"/>
    <p:sldId id="804" r:id="rId16"/>
    <p:sldId id="805" r:id="rId17"/>
    <p:sldId id="812" r:id="rId18"/>
    <p:sldId id="806" r:id="rId19"/>
    <p:sldId id="811" r:id="rId20"/>
    <p:sldId id="807" r:id="rId21"/>
    <p:sldId id="808" r:id="rId22"/>
  </p:sldIdLst>
  <p:sldSz cx="9906000" cy="6858000" type="A4"/>
  <p:notesSz cx="10234613" cy="7102475"/>
  <p:custDataLst>
    <p:tags r:id="rId2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1">
          <p15:clr>
            <a:srgbClr val="A4A3A4"/>
          </p15:clr>
        </p15:guide>
        <p15:guide id="2" orient="horz" pos="1652">
          <p15:clr>
            <a:srgbClr val="A4A3A4"/>
          </p15:clr>
        </p15:guide>
        <p15:guide id="3" orient="horz" pos="668">
          <p15:clr>
            <a:srgbClr val="A4A3A4"/>
          </p15:clr>
        </p15:guide>
        <p15:guide id="4" pos="229">
          <p15:clr>
            <a:srgbClr val="A4A3A4"/>
          </p15:clr>
        </p15:guide>
        <p15:guide id="5" pos="5771">
          <p15:clr>
            <a:srgbClr val="A4A3A4"/>
          </p15:clr>
        </p15:guide>
        <p15:guide id="6" pos="60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9"/>
    <a:srgbClr val="C3CFE1"/>
    <a:srgbClr val="FF702D"/>
    <a:srgbClr val="DFE5EF"/>
    <a:srgbClr val="F2F7FC"/>
    <a:srgbClr val="E4EEF9"/>
    <a:srgbClr val="FA5500"/>
    <a:srgbClr val="7F7F7F"/>
    <a:srgbClr val="E43E0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0" autoAdjust="0"/>
    <p:restoredTop sz="91223" autoAdjust="0"/>
  </p:normalViewPr>
  <p:slideViewPr>
    <p:cSldViewPr snapToGrid="0">
      <p:cViewPr varScale="1">
        <p:scale>
          <a:sx n="111" d="100"/>
          <a:sy n="111" d="100"/>
        </p:scale>
        <p:origin x="432" y="114"/>
      </p:cViewPr>
      <p:guideLst>
        <p:guide orient="horz" pos="4111"/>
        <p:guide orient="horz" pos="1652"/>
        <p:guide orient="horz" pos="668"/>
        <p:guide pos="229"/>
        <p:guide pos="5771"/>
        <p:guide pos="6069"/>
      </p:guideLst>
    </p:cSldViewPr>
  </p:slideViewPr>
  <p:outlineViewPr>
    <p:cViewPr>
      <p:scale>
        <a:sx n="33" d="100"/>
        <a:sy n="33" d="100"/>
      </p:scale>
      <p:origin x="36" y="19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398" y="-114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B3DFE3B6-570A-4C56-B47F-6CEFC886FDA8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57EC5638-3CB0-4A9F-B673-7ABAB7AA7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6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AB710F3C-1901-43F5-BEDC-46566954B54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3400"/>
            <a:ext cx="3843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135" y="3374012"/>
            <a:ext cx="8188348" cy="3195110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31758C84-B58E-494F-8CEF-25E53AC35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04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91470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4106" y="3429000"/>
            <a:ext cx="7786496" cy="92784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7" y="0"/>
            <a:ext cx="7786496" cy="92784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913A26-161F-2540-8CF6-29F2799F6BA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61930" y="228973"/>
            <a:ext cx="14859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9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18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92017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9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6" r:id="rId3"/>
    <p:sldLayoutId id="214748407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0.jp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Сети ВЫСОКОГО НАПРЯЖЕНИЯ.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Основы электробезопасности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/>
              <a:t>(информация для учеников школ)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41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с электричеством на 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улице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648292" y="2605725"/>
            <a:ext cx="3941379" cy="1163395"/>
          </a:xfrm>
          <a:prstGeom prst="rect">
            <a:avLst/>
          </a:prstGeom>
        </p:spPr>
        <p:txBody>
          <a:bodyPr/>
          <a:lstStyle/>
          <a:p>
            <a:pPr marL="4763"/>
            <a:r>
              <a:rPr lang="ru-RU" sz="1800" dirty="0" smtClean="0">
                <a:solidFill>
                  <a:srgbClr val="00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ловить рыбу рядом с линией электропередачи. </a:t>
            </a:r>
            <a:r>
              <a:rPr lang="ru-RU" sz="1800" dirty="0">
                <a:solidFill>
                  <a:srgbClr val="004489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Через удочку рыбака </a:t>
            </a:r>
            <a:r>
              <a:rPr lang="ru-RU" sz="1800" dirty="0" smtClean="0">
                <a:solidFill>
                  <a:srgbClr val="004489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убивает </a:t>
            </a:r>
            <a:r>
              <a:rPr lang="ru-RU" sz="1800" dirty="0">
                <a:solidFill>
                  <a:srgbClr val="004489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насмерть.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3" y="1203428"/>
            <a:ext cx="5346289" cy="536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82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sz="2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с электричеством на </a:t>
            </a:r>
            <a:r>
              <a:rPr lang="ru-RU" altLang="ru-RU" sz="2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9" y="1301373"/>
            <a:ext cx="5197855" cy="5270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21" y="2478766"/>
            <a:ext cx="3284082" cy="22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6226887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725" y="0"/>
            <a:ext cx="8624888" cy="927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с электричеством на 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улице</a:t>
            </a:r>
            <a:endParaRPr lang="ru-RU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950024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2" y="624758"/>
            <a:ext cx="4634476" cy="53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55788" y="1512190"/>
            <a:ext cx="3610900" cy="360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ru-RU" altLang="zh-CN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altLang="zh-CN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zh-CN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 </a:t>
            </a:r>
            <a:r>
              <a:rPr lang="ru-RU" altLang="zh-CN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влезать на опоры высоковольтных линий </a:t>
            </a:r>
            <a:r>
              <a:rPr lang="ru-RU" altLang="zh-CN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электропередачи!</a:t>
            </a:r>
          </a:p>
          <a:p>
            <a:pPr algn="just">
              <a:defRPr/>
            </a:pPr>
            <a:endParaRPr lang="ru-RU" altLang="zh-CN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zh-CN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опасно влезать на крыши домов и строений, где по близости проходят электрические провода.</a:t>
            </a:r>
          </a:p>
          <a:p>
            <a:pPr algn="just">
              <a:defRPr/>
            </a:pPr>
            <a:endParaRPr lang="ru-RU" altLang="zh-CN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zh-CN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Смертельно опасно делать на провода </a:t>
            </a:r>
            <a:r>
              <a:rPr lang="ru-RU" altLang="zh-CN" sz="20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набросы</a:t>
            </a:r>
            <a:r>
              <a:rPr lang="ru-RU" altLang="zh-CN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проволоки и других предметов.</a:t>
            </a:r>
            <a:endParaRPr lang="ru-RU" altLang="zh-CN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altLang="zh-CN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altLang="zh-CN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altLang="zh-CN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с электричеством на улице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85029" y="1841558"/>
            <a:ext cx="3021602" cy="12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zh-CN" sz="1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 разводить костры под линиями </a:t>
            </a:r>
            <a:r>
              <a:rPr lang="ru-RU" altLang="zh-CN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электропередачи</a:t>
            </a:r>
            <a:r>
              <a:rPr lang="ru-RU" altLang="zh-CN" sz="1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zh-CN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6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30" y="1176544"/>
            <a:ext cx="2741209" cy="261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8" y="606006"/>
            <a:ext cx="3661321" cy="568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50427" y="4197565"/>
            <a:ext cx="3299667" cy="212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zh-CN" sz="1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 током можно получить и в нескольких метрах от провода за свет шагового напряжения </a:t>
            </a:r>
            <a:endParaRPr lang="ru-RU" altLang="zh-CN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2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2409287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5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 idx="4294967295"/>
          </p:nvPr>
        </p:nvSpPr>
        <p:spPr>
          <a:xfrm>
            <a:off x="212652" y="0"/>
            <a:ext cx="8625348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10665" cy="9278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Для предупреждения людей об опасности на наружных частях электроустановок укрепляются </a:t>
            </a:r>
            <a:r>
              <a:rPr lang="ru-RU" sz="2400" dirty="0" smtClean="0"/>
              <a:t>следующие </a:t>
            </a:r>
            <a:r>
              <a:rPr lang="ru-RU" sz="2400" dirty="0"/>
              <a:t>предостерегающие </a:t>
            </a:r>
            <a:r>
              <a:rPr lang="ru-RU" sz="2400" dirty="0" smtClean="0"/>
              <a:t>плакаты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8" descr="eЗна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4" y="1513434"/>
            <a:ext cx="320198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lectro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78" y="4849375"/>
            <a:ext cx="33147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7" y="1496822"/>
            <a:ext cx="3539338" cy="28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b="1" dirty="0"/>
              <a:t>Правила поведения по время </a:t>
            </a:r>
            <a:r>
              <a:rPr lang="ru-RU" altLang="ru-RU" sz="2300" b="1" dirty="0" smtClean="0"/>
              <a:t>грозы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ceryabinad\Desktop\9y3Nm1dY5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8" y="1259131"/>
            <a:ext cx="7987862" cy="51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4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sz="2300" b="1" dirty="0"/>
              <a:t>Электроприборы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\\Mrsk-dfs\дсми\Обмен\Акция среди сотрудников_НЕ ДЕЛАЙ САМ! ОСТАНОВИ ДРУГА!\Презентационный материал для дошкольников\Холодиль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4" y="1373279"/>
            <a:ext cx="1457876" cy="27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Mrsk-dfs\дсми\Обмен\Акция среди сотрудников_НЕ ДЕЛАЙ САМ! ОСТАНОВИ ДРУГА!\Презентационный материал для дошкольников\Пли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77" y="1180152"/>
            <a:ext cx="1753781" cy="26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huvashova-NV\Desktop\b187f7ba-124e-11e4-83e5-d4ae52b8a5552-500x5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54" y="988213"/>
            <a:ext cx="2759346" cy="27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Mrsk-dfs\дсми\Обмен\Акция среди сотрудников_НЕ ДЕЛАЙ САМ! ОСТАНОВИ ДРУГА!\Презентационный материал для дошкольников\Утю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4" y="4569647"/>
            <a:ext cx="2016224" cy="18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kulebaki.kupitseychas.ru/content/Mikrovolnovye_pec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38" y="4666190"/>
            <a:ext cx="2482736" cy="1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77" y="3747559"/>
            <a:ext cx="2781164" cy="278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4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b="1" dirty="0"/>
              <a:t>Правила поведения с электричеством в </a:t>
            </a:r>
            <a:r>
              <a:rPr lang="ru-RU" altLang="ru-RU" sz="2300" b="1" dirty="0" smtClean="0"/>
              <a:t>быту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6695" y="990477"/>
            <a:ext cx="6256602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700" b="1" baseline="0" dirty="0" smtClean="0">
                <a:solidFill>
                  <a:srgbClr val="003399"/>
                </a:solidFill>
                <a:latin typeface="+mj-lt"/>
              </a:rPr>
              <a:t> ОПАСНО играть с электрическими розетками!</a:t>
            </a:r>
          </a:p>
          <a:p>
            <a:pPr>
              <a:defRPr/>
            </a:pPr>
            <a:endParaRPr lang="ru-RU" sz="1700" b="1" baseline="0" dirty="0" smtClean="0">
              <a:solidFill>
                <a:srgbClr val="003399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1700" b="1" baseline="0" dirty="0" smtClean="0">
                <a:solidFill>
                  <a:srgbClr val="003399"/>
                </a:solidFill>
                <a:latin typeface="+mj-lt"/>
              </a:rPr>
              <a:t>ОПАСНО самостоятельно ремонтировать   электроприборы!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603042" y="4315345"/>
            <a:ext cx="365061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1" baseline="0" dirty="0">
              <a:latin typeface="+mn-lt"/>
            </a:endParaRPr>
          </a:p>
          <a:p>
            <a:pPr eaLnBrk="1" hangingPunct="1"/>
            <a:r>
              <a:rPr lang="ru-RU" altLang="ru-RU" sz="1700" b="1" baseline="0" dirty="0" smtClean="0">
                <a:latin typeface="+mn-lt"/>
              </a:rPr>
              <a:t>ОПАСНО </a:t>
            </a:r>
            <a:r>
              <a:rPr lang="ru-RU" altLang="ru-RU" sz="1700" b="1" baseline="0" dirty="0">
                <a:latin typeface="+mn-lt"/>
              </a:rPr>
              <a:t>прикасаться к электроприборам мокрыми </a:t>
            </a:r>
            <a:r>
              <a:rPr lang="ru-RU" altLang="ru-RU" sz="1700" b="1" baseline="0" dirty="0" smtClean="0">
                <a:latin typeface="+mn-lt"/>
              </a:rPr>
              <a:t>руками!</a:t>
            </a:r>
            <a:endParaRPr lang="ru-RU" altLang="ru-RU" sz="1700" b="1" baseline="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2688" y="2589255"/>
            <a:ext cx="283698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dirty="0" smtClean="0">
                <a:solidFill>
                  <a:srgbClr val="003399"/>
                </a:solidFill>
              </a:rPr>
              <a:t> </a:t>
            </a:r>
            <a:r>
              <a:rPr lang="ru-RU" sz="1700" b="1" dirty="0">
                <a:solidFill>
                  <a:srgbClr val="003399"/>
                </a:solidFill>
              </a:rPr>
              <a:t>ОПАСНО открывать лестничные электрощиты, находящиеся в подъездах до­мов!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859" y="990477"/>
            <a:ext cx="2812995" cy="167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911" y="1911297"/>
            <a:ext cx="3340613" cy="256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247" y="3895047"/>
            <a:ext cx="2695873" cy="25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8251"/>
            <a:ext cx="2511972" cy="360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60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b="1" dirty="0" smtClean="0"/>
              <a:t>Как пользоваться электроприборами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6" y="1006313"/>
            <a:ext cx="7906461" cy="553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4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14424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3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 idx="4294967295"/>
          </p:nvPr>
        </p:nvSpPr>
        <p:spPr>
          <a:xfrm>
            <a:off x="212652" y="0"/>
            <a:ext cx="8625348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b="1" dirty="0">
                <a:cs typeface="Arial" charset="0"/>
              </a:rPr>
              <a:t>Как в наш дом приходит электричество</a:t>
            </a:r>
            <a:r>
              <a:rPr lang="ru-RU" altLang="ru-RU" sz="2300" b="1" dirty="0" smtClean="0">
                <a:cs typeface="Arial" charset="0"/>
              </a:rPr>
              <a:t>?</a:t>
            </a:r>
            <a:endParaRPr lang="ru-RU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84"/>
          <p:cNvSpPr/>
          <p:nvPr/>
        </p:nvSpPr>
        <p:spPr>
          <a:xfrm>
            <a:off x="819396" y="1175658"/>
            <a:ext cx="8621487" cy="259962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cs typeface="Arial" charset="0"/>
              </a:rPr>
              <a:t>Как в наш дом приходит </a:t>
            </a:r>
            <a:r>
              <a:rPr lang="ru-RU" altLang="ru-RU" sz="1400" dirty="0" smtClean="0">
                <a:solidFill>
                  <a:schemeClr val="bg1"/>
                </a:solidFill>
                <a:cs typeface="Arial" charset="0"/>
              </a:rPr>
              <a:t>электричество</a:t>
            </a:r>
            <a:endParaRPr lang="ru-RU" altLang="ru-RU" sz="1400" dirty="0">
              <a:solidFill>
                <a:srgbClr val="003399"/>
              </a:solidFill>
              <a:cs typeface="Arial" charset="0"/>
            </a:endParaRPr>
          </a:p>
          <a:p>
            <a:pPr marL="4763"/>
            <a:endParaRPr lang="ru-RU" sz="1400" dirty="0" smtClean="0">
              <a:solidFill>
                <a:srgbClr val="FFFF00"/>
              </a:solidFill>
              <a:sym typeface="+mn-lt"/>
            </a:endParaRPr>
          </a:p>
        </p:txBody>
      </p:sp>
      <p:pic>
        <p:nvPicPr>
          <p:cNvPr id="10" name="Содержимое 5" descr="Электростанция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592" r="1363" b="1489"/>
          <a:stretch>
            <a:fillRect/>
          </a:stretch>
        </p:blipFill>
        <p:spPr>
          <a:xfrm>
            <a:off x="1324973" y="1891261"/>
            <a:ext cx="6930506" cy="4453415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19547" y="463923"/>
            <a:ext cx="92701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baseline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электростанциях  специальная машина (генератор) производит электричество.         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baseline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Генераторы бывают разные. Бывают очень маленькие – их электроэнергии хватает только на освещение одной комнаты. Бывают генераторы – гиганты, которые дают электроэнергию </a:t>
            </a:r>
            <a:r>
              <a:rPr lang="ru-RU" altLang="ru-RU" sz="1600" b="1" baseline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большому </a:t>
            </a:r>
            <a:r>
              <a:rPr lang="ru-RU" altLang="ru-RU" sz="1600" b="1" baseline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городу. </a:t>
            </a:r>
          </a:p>
        </p:txBody>
      </p:sp>
    </p:spTree>
    <p:extLst>
      <p:ext uri="{BB962C8B-B14F-4D97-AF65-F5344CB8AC3E}">
        <p14:creationId xmlns:p14="http://schemas.microsoft.com/office/powerpoint/2010/main" val="41710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sz="2300" dirty="0" smtClean="0"/>
              <a:t>Энергетик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11" descr="\\Mrsk-dfs\дсми\Обмен\Акция среди сотрудников_НЕ ДЕЛАЙ САМ! ОСТАНОВИ ДРУГА!\Презентационный материал для дошкольников\IMG_3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7" y="1164567"/>
            <a:ext cx="3831076" cy="53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\\Mrsk-dfs\дсми\Обмен\Акция среди сотрудников_НЕ ДЕЛАЙ САМ! ОСТАНОВИ ДРУГА!\Картинки по электробезопасности для детишек\Ка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24" y="1266935"/>
            <a:ext cx="227488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\\Mrsk-dfs\дсми\Обмен\Акция среди сотрудников_НЕ ДЕЛАЙ САМ! ОСТАНОВИ ДРУГА!\Картинки по электробезопасности для детишек\Перчат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15" y="2599395"/>
            <a:ext cx="25193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\\Mrsk-dfs\дсми\Обмен\Акция среди сотрудников_НЕ ДЕЛАЙ САМ! ОСТАНОВИ ДРУГА!\Картинки по электробезопасности для детишек\Боты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26" y="4253767"/>
            <a:ext cx="2602830" cy="26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2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dirty="0" smtClean="0"/>
              <a:t>Спасибо за внимание !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8758" y="1372740"/>
            <a:ext cx="2673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rgbClr val="003399"/>
                </a:solidFill>
              </a:rPr>
              <a:t>Уважаемые ребята!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3655" y="2100890"/>
            <a:ext cx="8029649" cy="22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Электроэнергия - наш незаменимый помощник. 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Но для  тех, кто не знает или пренебрегает правилами электробезопасности, не умеет обращаться с бытовыми приборами, нарушает правила поведения вблизи </a:t>
            </a:r>
            <a:r>
              <a:rPr kumimoji="0" lang="ru-RU" altLang="zh-CN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энергообъектов</a:t>
            </a: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электроэнергия таит в себе 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смертельную опасность!!!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02831" y="4313317"/>
            <a:ext cx="5545137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Ребята, будьте осторожны! </a:t>
            </a:r>
            <a:br>
              <a:rPr lang="ru-RU" altLang="ru-RU" sz="2000" b="1" dirty="0">
                <a:solidFill>
                  <a:srgbClr val="003399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Берегите свою жизнь и жизнь своих друзей!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921" y="3918497"/>
            <a:ext cx="276383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55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b="1" dirty="0">
                <a:cs typeface="Arial" charset="0"/>
              </a:rPr>
              <a:t>Как в наш дом приходит электричество</a:t>
            </a:r>
            <a:r>
              <a:rPr lang="ru-RU" altLang="ru-RU" sz="2300" b="1" dirty="0" smtClean="0">
                <a:cs typeface="Arial" charset="0"/>
              </a:rPr>
              <a:t>?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Содержимое 6" descr="Линии электропередач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615" y="927847"/>
            <a:ext cx="4598276" cy="4928091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3269" y="1763160"/>
            <a:ext cx="43933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генератора электричество передается по специальным линиям электропередачи.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 baseline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 baseline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высоким столбам – опорам прикреплены провода, по которым ток течет под очень большим напряжением. </a:t>
            </a:r>
          </a:p>
        </p:txBody>
      </p:sp>
    </p:spTree>
    <p:extLst>
      <p:ext uri="{BB962C8B-B14F-4D97-AF65-F5344CB8AC3E}">
        <p14:creationId xmlns:p14="http://schemas.microsoft.com/office/powerpoint/2010/main" val="36509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b="1" dirty="0">
                <a:cs typeface="Arial" charset="0"/>
              </a:rPr>
              <a:t>Как в наш дом приходит электричество?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5" descr="\\Mrsk-dfs\дсми\Внутренние\Фото департамента\2012 год\12 10 03 Пуск ПС Краснопольская\ПС Краснопольска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>
            <a:fillRect/>
          </a:stretch>
        </p:blipFill>
        <p:spPr bwMode="auto">
          <a:xfrm>
            <a:off x="975580" y="1444193"/>
            <a:ext cx="74088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55005" y="855743"/>
            <a:ext cx="8650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электричество приходит в город, оно попадает на  подстанцию. </a:t>
            </a:r>
            <a:endParaRPr lang="ru-RU" altLang="ru-RU" sz="1800" baseline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7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b="1" dirty="0"/>
              <a:t>Как в наш дом приходит электричество</a:t>
            </a:r>
            <a:r>
              <a:rPr lang="ru-RU" altLang="ru-RU" sz="2300" b="1" dirty="0" smtClean="0"/>
              <a:t>?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43181"/>
            <a:ext cx="964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800" b="1" dirty="0" smtClean="0">
                <a:solidFill>
                  <a:srgbClr val="003399"/>
                </a:solidFill>
              </a:rPr>
              <a:t>Напряжение </a:t>
            </a:r>
            <a:r>
              <a:rPr lang="ru-RU" altLang="zh-CN" sz="1800" b="1" dirty="0">
                <a:solidFill>
                  <a:srgbClr val="003399"/>
                </a:solidFill>
              </a:rPr>
              <a:t>понижается с помощью специальной машины – трансформатора</a:t>
            </a:r>
            <a:endParaRPr lang="ru-RU" sz="1800" dirty="0"/>
          </a:p>
        </p:txBody>
      </p:sp>
      <p:pic>
        <p:nvPicPr>
          <p:cNvPr id="7" name="Содержимое 8" descr="Трансформато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619" y="1701288"/>
            <a:ext cx="6973467" cy="46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b="1" dirty="0"/>
              <a:t>Как в наш дом приходит электричество?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050" y="408358"/>
            <a:ext cx="334418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1900" b="1" dirty="0">
                <a:solidFill>
                  <a:srgbClr val="003399"/>
                </a:solidFill>
              </a:rPr>
              <a:t>Дальше электрический ток идет по кабелям под землей или по воздушной                                   линии над землей. </a:t>
            </a:r>
            <a:endParaRPr lang="ru-RU" altLang="zh-CN" sz="1900" b="1" dirty="0" smtClean="0">
              <a:solidFill>
                <a:srgbClr val="003399"/>
              </a:solidFill>
            </a:endParaRPr>
          </a:p>
          <a:p>
            <a:pPr algn="just"/>
            <a:endParaRPr lang="ru-RU" altLang="zh-CN" sz="1900" dirty="0">
              <a:solidFill>
                <a:srgbClr val="003399"/>
              </a:solidFill>
            </a:endParaRPr>
          </a:p>
          <a:p>
            <a:pPr algn="just"/>
            <a:r>
              <a:rPr lang="ru-RU" altLang="zh-CN" sz="1900" b="1" dirty="0" smtClean="0">
                <a:solidFill>
                  <a:srgbClr val="003399"/>
                </a:solidFill>
              </a:rPr>
              <a:t>По </a:t>
            </a:r>
            <a:r>
              <a:rPr lang="ru-RU" altLang="zh-CN" sz="1900" b="1" dirty="0">
                <a:solidFill>
                  <a:srgbClr val="003399"/>
                </a:solidFill>
              </a:rPr>
              <a:t>этим проводам электричество </a:t>
            </a:r>
            <a:r>
              <a:rPr lang="ru-RU" altLang="zh-CN" sz="1900" b="1" dirty="0" smtClean="0">
                <a:solidFill>
                  <a:srgbClr val="003399"/>
                </a:solidFill>
              </a:rPr>
              <a:t>подходит к </a:t>
            </a:r>
            <a:r>
              <a:rPr lang="ru-RU" altLang="zh-CN" sz="1900" b="1" dirty="0">
                <a:solidFill>
                  <a:srgbClr val="003399"/>
                </a:solidFill>
              </a:rPr>
              <a:t>дому и попадает в трансформаторную подстанцию, где напряжение понижается еще раз</a:t>
            </a:r>
            <a:r>
              <a:rPr lang="ru-RU" altLang="zh-CN" sz="1900" b="1" dirty="0" smtClean="0">
                <a:solidFill>
                  <a:srgbClr val="003399"/>
                </a:solidFill>
              </a:rPr>
              <a:t>.</a:t>
            </a:r>
          </a:p>
          <a:p>
            <a:pPr algn="just"/>
            <a:endParaRPr lang="ru-RU" altLang="zh-CN" sz="1900" b="1" dirty="0" smtClean="0">
              <a:solidFill>
                <a:srgbClr val="003399"/>
              </a:solidFill>
            </a:endParaRPr>
          </a:p>
          <a:p>
            <a:pPr algn="just"/>
            <a:r>
              <a:rPr lang="ru-RU" altLang="zh-CN" sz="1900" b="1" dirty="0" smtClean="0">
                <a:solidFill>
                  <a:srgbClr val="003399"/>
                </a:solidFill>
              </a:rPr>
              <a:t>Только </a:t>
            </a:r>
            <a:r>
              <a:rPr lang="ru-RU" altLang="zh-CN" sz="1900" b="1" dirty="0">
                <a:solidFill>
                  <a:srgbClr val="003399"/>
                </a:solidFill>
              </a:rPr>
              <a:t>после этого электричество можно использовать </a:t>
            </a:r>
            <a:r>
              <a:rPr lang="ru-RU" altLang="zh-CN" sz="1900" b="1" dirty="0" smtClean="0">
                <a:solidFill>
                  <a:srgbClr val="003399"/>
                </a:solidFill>
              </a:rPr>
              <a:t>в </a:t>
            </a:r>
            <a:r>
              <a:rPr lang="ru-RU" altLang="zh-CN" sz="1900" b="1" dirty="0">
                <a:solidFill>
                  <a:srgbClr val="003399"/>
                </a:solidFill>
              </a:rPr>
              <a:t>различных бытовых электроприборах у нас дома.</a:t>
            </a:r>
            <a:endParaRPr lang="ru-RU" sz="1900" dirty="0"/>
          </a:p>
        </p:txBody>
      </p:sp>
      <p:pic>
        <p:nvPicPr>
          <p:cNvPr id="6" name="Picture 6" descr="\\Mrsk-dfs\дсми\Обмен\Акция среди сотрудников_НЕ ДЕЛАЙ САМ! ОСТАНОВИ ДРУГА!\Презентационный материал для дошкольников\Трансформаторная подстан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73" y="927848"/>
            <a:ext cx="5687630" cy="445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3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с электричеством на 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улице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2343" y="1041542"/>
            <a:ext cx="8064698" cy="57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72858" y="3267826"/>
            <a:ext cx="1812453" cy="21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ru-RU" altLang="zh-CN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zh-CN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 играть под линиями электропередачи!</a:t>
            </a:r>
          </a:p>
          <a:p>
            <a:pPr algn="just">
              <a:defRPr/>
            </a:pPr>
            <a:endParaRPr lang="ru-RU" altLang="zh-CN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0" y="927847"/>
            <a:ext cx="4561490" cy="500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59" y="2754485"/>
            <a:ext cx="3114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72858" y="1236294"/>
            <a:ext cx="362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zh-CN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 </a:t>
            </a:r>
            <a:r>
              <a:rPr lang="ru-RU" altLang="zh-CN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запускать под проводами л</a:t>
            </a:r>
            <a:r>
              <a:rPr lang="ru-RU" altLang="zh-CN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иний электропередачи </a:t>
            </a:r>
            <a:r>
              <a:rPr lang="ru-RU" altLang="zh-CN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воздушных змеев!</a:t>
            </a:r>
          </a:p>
        </p:txBody>
      </p:sp>
    </p:spTree>
    <p:extLst>
      <p:ext uri="{BB962C8B-B14F-4D97-AF65-F5344CB8AC3E}">
        <p14:creationId xmlns:p14="http://schemas.microsoft.com/office/powerpoint/2010/main" val="172730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с электричеством на 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улице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896303" y="2869324"/>
            <a:ext cx="3053256" cy="1231106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/>
              <a:t>Стой! Не придумывай как достать или проникнуть. Позови взрослых.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5" y="1083431"/>
            <a:ext cx="4809814" cy="541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0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Правила обращения с электричеством на 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улице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89671" y="6571686"/>
            <a:ext cx="316337" cy="286314"/>
          </a:xfrm>
        </p:spPr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412828" y="2597180"/>
            <a:ext cx="3831458" cy="21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ОПАСНО влезать на крыши домов и строений, где поблизости проходят электрические провода!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Нельзя использовать палку для </a:t>
            </a:r>
            <a:r>
              <a:rPr kumimoji="0" lang="ru-RU" altLang="zh-CN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селфи</a:t>
            </a: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рядом с электрооборудованием и линиями электропередач</a:t>
            </a: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.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</a:br>
            <a:endParaRPr kumimoji="0" lang="ru-RU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83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8" y="1332823"/>
            <a:ext cx="5126970" cy="510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02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4&quot;&gt;&lt;elem m_fUsage=&quot;8.50986304218151090000E+000&quot;&gt;&lt;m_msothmcolidx val=&quot;0&quot;/&gt;&lt;m_rgb r=&quot;ff&quot; g=&quot;99&quot; b=&quot;0&quot;/&gt;&lt;m_ppcolschidx tagver0=&quot;23004&quot; tagname0=&quot;m_ppcolschidxUNRECOGNIZED&quot; val=&quot;0&quot;/&gt;&lt;m_nBrightness val=&quot;0&quot;/&gt;&lt;/elem&gt;&lt;elem m_fUsage=&quot;7.65384043863510110000E-001&quot;&gt;&lt;m_msothmcolidx val=&quot;0&quot;/&gt;&lt;m_rgb r=&quot;ff&quot; g=&quot;d3&quot; b=&quot;66&quot;/&gt;&lt;m_ppcolschidx tagver0=&quot;23004&quot; tagname0=&quot;m_ppcolschidxUNRECOGNIZED&quot; val=&quot;0&quot;/&gt;&lt;m_nBrightness val=&quot;0&quot;/&gt;&lt;/elem&gt;&lt;elem m_fUsage=&quot;5.17716922136988830000E-001&quot;&gt;&lt;m_msothmcolidx val=&quot;0&quot;/&gt;&lt;m_rgb r=&quot;fe&quot; g=&quot;a6&quot; b=&quot;2e&quot;/&gt;&lt;m_ppcolschidx tagver0=&quot;23004&quot; tagname0=&quot;m_ppcolschidxUNRECOGNIZED&quot; val=&quot;0&quot;/&gt;&lt;m_nBrightness val=&quot;0&quot;/&gt;&lt;/elem&gt;&lt;elem m_fUsage=&quot;7.40080453450797230000E-002&quot;&gt;&lt;m_msothmcolidx val=&quot;0&quot;/&gt;&lt;m_rgb r=&quot;44&quot; g=&quot;72&quot; b=&quot;c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ФСК февраль 2014 с линиями</Template>
  <TotalTime>0</TotalTime>
  <Words>517</Words>
  <Application>Microsoft Office PowerPoint</Application>
  <PresentationFormat>Лист A4 (210x297 мм)</PresentationFormat>
  <Paragraphs>104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黑体</vt:lpstr>
      <vt:lpstr>Arial</vt:lpstr>
      <vt:lpstr>Arial Narrow</vt:lpstr>
      <vt:lpstr>Calibri</vt:lpstr>
      <vt:lpstr>Шаблон ФСК февраль 2014 с линиями</vt:lpstr>
      <vt:lpstr>think-cell Slide</vt:lpstr>
      <vt:lpstr>Сети ВЫСОКОГО НАПРЯЖЕНИЯ.  Основы электробезопасности  (информация для учеников школ)</vt:lpstr>
      <vt:lpstr>Как в наш дом приходит электричество?</vt:lpstr>
      <vt:lpstr>Как в наш дом приходит электричество?</vt:lpstr>
      <vt:lpstr>Как в наш дом приходит электричество?</vt:lpstr>
      <vt:lpstr>Как в наш дом приходит электричество?</vt:lpstr>
      <vt:lpstr>Как в наш дом приходит электричество?</vt:lpstr>
      <vt:lpstr>Правила обращения с электричеством на улице</vt:lpstr>
      <vt:lpstr>Правила обращения с электричеством на улице</vt:lpstr>
      <vt:lpstr>Правила обращения с электричеством на улице</vt:lpstr>
      <vt:lpstr>Правила обращения с электричеством на улице</vt:lpstr>
      <vt:lpstr>Правила обращения с электричеством на улице</vt:lpstr>
      <vt:lpstr>Правила обращения с электричеством на улице</vt:lpstr>
      <vt:lpstr>Правила обращения с электричеством на улице</vt:lpstr>
      <vt:lpstr>Магистральные сети  ВЫСОКОГО НАПРЯЖЕНИЯ -  это смертельно опасно!</vt:lpstr>
      <vt:lpstr>Для предупреждения людей об опасности на наружных частях электроустановок укрепляются следующие предостерегающие плакаты</vt:lpstr>
      <vt:lpstr>Правила поведения по время грозы</vt:lpstr>
      <vt:lpstr>Электроприборы </vt:lpstr>
      <vt:lpstr>Правила поведения с электричеством в быту</vt:lpstr>
      <vt:lpstr>Как пользоваться электроприборами</vt:lpstr>
      <vt:lpstr>Энергетик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ФСК 2014</dc:title>
  <dc:creator/>
  <cp:lastModifiedBy/>
  <cp:revision>1</cp:revision>
  <dcterms:created xsi:type="dcterms:W3CDTF">2014-02-13T06:18:42Z</dcterms:created>
  <dcterms:modified xsi:type="dcterms:W3CDTF">2023-04-25T13:13:21Z</dcterms:modified>
</cp:coreProperties>
</file>